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71" r:id="rId2"/>
    <p:sldId id="261" r:id="rId3"/>
    <p:sldId id="272" r:id="rId4"/>
    <p:sldId id="263" r:id="rId5"/>
    <p:sldId id="262" r:id="rId6"/>
    <p:sldId id="264" r:id="rId7"/>
    <p:sldId id="276" r:id="rId8"/>
    <p:sldId id="274" r:id="rId9"/>
    <p:sldId id="275" r:id="rId10"/>
    <p:sldId id="269" r:id="rId11"/>
    <p:sldId id="27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99"/>
    <p:restoredTop sz="50135" autoAdjust="0"/>
  </p:normalViewPr>
  <p:slideViewPr>
    <p:cSldViewPr>
      <p:cViewPr varScale="1">
        <p:scale>
          <a:sx n="34" d="100"/>
          <a:sy n="34" d="100"/>
        </p:scale>
        <p:origin x="1960" y="3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A61A68-C311-4E3E-8C7C-EF81797D5FF0}" type="datetimeFigureOut">
              <a:rPr lang="en-GB" smtClean="0"/>
              <a:pPr/>
              <a:t>19/05/2020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FF12E9-91B4-46C6-97EC-526FC65D7E6D}" type="slidenum">
              <a:rPr lang="en-GB" smtClean="0"/>
              <a:pPr/>
              <a:t>‹#›</a:t>
            </a:fld>
            <a:endParaRPr lang="en-GB"/>
          </a:p>
        </p:txBody>
      </p:sp>
    </p:spTree>
    <p:extLst>
      <p:ext uri="{BB962C8B-B14F-4D97-AF65-F5344CB8AC3E}">
        <p14:creationId xmlns:p14="http://schemas.microsoft.com/office/powerpoint/2010/main" val="3542474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2E9-91B4-46C6-97EC-526FC65D7E6D}" type="slidenum">
              <a:rPr lang="en-GB" smtClean="0"/>
              <a:pPr/>
              <a:t>1</a:t>
            </a:fld>
            <a:endParaRPr lang="en-GB"/>
          </a:p>
        </p:txBody>
      </p:sp>
    </p:spTree>
    <p:extLst>
      <p:ext uri="{BB962C8B-B14F-4D97-AF65-F5344CB8AC3E}">
        <p14:creationId xmlns:p14="http://schemas.microsoft.com/office/powerpoint/2010/main" val="163026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2E9-91B4-46C6-97EC-526FC65D7E6D}" type="slidenum">
              <a:rPr lang="en-GB" smtClean="0"/>
              <a:pPr/>
              <a:t>3</a:t>
            </a:fld>
            <a:endParaRPr lang="en-GB"/>
          </a:p>
        </p:txBody>
      </p:sp>
    </p:spTree>
    <p:extLst>
      <p:ext uri="{BB962C8B-B14F-4D97-AF65-F5344CB8AC3E}">
        <p14:creationId xmlns:p14="http://schemas.microsoft.com/office/powerpoint/2010/main" val="203762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FF12E9-91B4-46C6-97EC-526FC65D7E6D}" type="slidenum">
              <a:rPr lang="en-GB" smtClean="0"/>
              <a:pPr/>
              <a:t>8</a:t>
            </a:fld>
            <a:endParaRPr lang="en-GB"/>
          </a:p>
        </p:txBody>
      </p:sp>
    </p:spTree>
    <p:extLst>
      <p:ext uri="{BB962C8B-B14F-4D97-AF65-F5344CB8AC3E}">
        <p14:creationId xmlns:p14="http://schemas.microsoft.com/office/powerpoint/2010/main" val="63831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163546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35294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1816808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812350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829310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192232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2592477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42508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195163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259604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350008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448490-425D-48F4-918C-44253CF86C9A}"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520CD-530C-450F-8345-DF028185C46D}" type="slidenum">
              <a:rPr lang="en-GB" smtClean="0"/>
              <a:pPr/>
              <a:t>‹#›</a:t>
            </a:fld>
            <a:endParaRPr lang="en-GB"/>
          </a:p>
        </p:txBody>
      </p:sp>
    </p:spTree>
    <p:extLst>
      <p:ext uri="{BB962C8B-B14F-4D97-AF65-F5344CB8AC3E}">
        <p14:creationId xmlns:p14="http://schemas.microsoft.com/office/powerpoint/2010/main" val="976885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48490-425D-48F4-918C-44253CF86C9A}" type="datetimeFigureOut">
              <a:rPr lang="en-GB" smtClean="0"/>
              <a:pPr/>
              <a:t>19/05/2020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520CD-530C-450F-8345-DF028185C46D}" type="slidenum">
              <a:rPr lang="en-GB" smtClean="0"/>
              <a:pPr/>
              <a:t>‹#›</a:t>
            </a:fld>
            <a:endParaRPr lang="en-GB"/>
          </a:p>
        </p:txBody>
      </p:sp>
    </p:spTree>
    <p:extLst>
      <p:ext uri="{BB962C8B-B14F-4D97-AF65-F5344CB8AC3E}">
        <p14:creationId xmlns:p14="http://schemas.microsoft.com/office/powerpoint/2010/main" val="429571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png"/><Relationship Id="rId4" Type="http://schemas.openxmlformats.org/officeDocument/2006/relationships/hyperlink" Target="mailto:steven.moffat@leith.edin.sch.uk"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tiff"/><Relationship Id="rId5" Type="http://schemas.openxmlformats.org/officeDocument/2006/relationships/image" Target="../media/image2.tif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13.JP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03394" y="2132856"/>
            <a:ext cx="6337183" cy="2123658"/>
          </a:xfrm>
          <a:prstGeom prst="rect">
            <a:avLst/>
          </a:prstGeom>
          <a:noFill/>
        </p:spPr>
        <p:txBody>
          <a:bodyPr wrap="none" rtlCol="0">
            <a:spAutoFit/>
          </a:bodyPr>
          <a:lstStyle/>
          <a:p>
            <a:pPr algn="ctr"/>
            <a:r>
              <a:rPr lang="en-GB" sz="6600" dirty="0">
                <a:solidFill>
                  <a:schemeClr val="tx2">
                    <a:lumMod val="75000"/>
                  </a:schemeClr>
                </a:solidFill>
              </a:rPr>
              <a:t>Leith Academy </a:t>
            </a:r>
          </a:p>
          <a:p>
            <a:pPr algn="ctr"/>
            <a:r>
              <a:rPr lang="en-GB" sz="6600" dirty="0">
                <a:solidFill>
                  <a:schemeClr val="tx2">
                    <a:lumMod val="75000"/>
                  </a:schemeClr>
                </a:solidFill>
              </a:rPr>
              <a:t>School of Football</a:t>
            </a:r>
          </a:p>
        </p:txBody>
      </p:sp>
      <p:pic>
        <p:nvPicPr>
          <p:cNvPr id="7" name="Picture 6"/>
          <p:cNvPicPr>
            <a:picLocks noChangeAspect="1"/>
          </p:cNvPicPr>
          <p:nvPr/>
        </p:nvPicPr>
        <p:blipFill rotWithShape="1">
          <a:blip r:embed="rId5"/>
          <a:srcRect t="1653" b="1653"/>
          <a:stretch/>
        </p:blipFill>
        <p:spPr>
          <a:xfrm>
            <a:off x="3788769" y="4226551"/>
            <a:ext cx="1566428" cy="1566428"/>
          </a:xfrm>
          <a:prstGeom prst="rect">
            <a:avLst/>
          </a:prstGeom>
        </p:spPr>
      </p:pic>
      <p:pic>
        <p:nvPicPr>
          <p:cNvPr id="2" name="Picture 1"/>
          <p:cNvPicPr>
            <a:picLocks noChangeAspect="1"/>
          </p:cNvPicPr>
          <p:nvPr/>
        </p:nvPicPr>
        <p:blipFill>
          <a:blip r:embed="rId6"/>
          <a:stretch>
            <a:fillRect/>
          </a:stretch>
        </p:blipFill>
        <p:spPr>
          <a:xfrm>
            <a:off x="179512" y="450383"/>
            <a:ext cx="1677082" cy="1677082"/>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024810287"/>
      </p:ext>
    </p:extLst>
  </p:cSld>
  <p:clrMapOvr>
    <a:masterClrMapping/>
  </p:clrMapOvr>
  <mc:AlternateContent xmlns:mc="http://schemas.openxmlformats.org/markup-compatibility/2006" xmlns:p14="http://schemas.microsoft.com/office/powerpoint/2010/main">
    <mc:Choice Requires="p14">
      <p:transition spd="slow" p14:dur="2000" advTm="13181"/>
    </mc:Choice>
    <mc:Fallback xmlns="">
      <p:transition spd="slow" advTm="131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528" y="188640"/>
            <a:ext cx="7452320" cy="1368152"/>
          </a:xfrm>
        </p:spPr>
        <p:txBody>
          <a:bodyPr/>
          <a:lstStyle/>
          <a:p>
            <a:pPr eaLnBrk="1" hangingPunct="1"/>
            <a:r>
              <a:rPr lang="en-GB" dirty="0">
                <a:solidFill>
                  <a:schemeClr val="tx2">
                    <a:lumMod val="75000"/>
                  </a:schemeClr>
                </a:solidFill>
              </a:rPr>
              <a:t>Selection Process</a:t>
            </a:r>
            <a:endParaRPr lang="en-US" dirty="0">
              <a:solidFill>
                <a:schemeClr val="tx2">
                  <a:lumMod val="75000"/>
                </a:schemeClr>
              </a:solidFill>
            </a:endParaRPr>
          </a:p>
        </p:txBody>
      </p:sp>
      <p:sp>
        <p:nvSpPr>
          <p:cNvPr id="7171" name="Rectangle 3"/>
          <p:cNvSpPr>
            <a:spLocks noGrp="1" noChangeArrowheads="1"/>
          </p:cNvSpPr>
          <p:nvPr>
            <p:ph type="body" idx="1"/>
          </p:nvPr>
        </p:nvSpPr>
        <p:spPr>
          <a:xfrm>
            <a:off x="467544" y="1556792"/>
            <a:ext cx="8229600" cy="4525963"/>
          </a:xfrm>
        </p:spPr>
        <p:txBody>
          <a:bodyPr>
            <a:normAutofit/>
          </a:bodyPr>
          <a:lstStyle/>
          <a:p>
            <a:pPr marL="0" indent="0" eaLnBrk="1" hangingPunct="1">
              <a:lnSpc>
                <a:spcPct val="80000"/>
              </a:lnSpc>
              <a:buNone/>
            </a:pPr>
            <a:endParaRPr lang="en-GB" sz="2400" b="1" dirty="0"/>
          </a:p>
          <a:p>
            <a:pPr marL="0" indent="0" eaLnBrk="1" hangingPunct="1">
              <a:lnSpc>
                <a:spcPct val="80000"/>
              </a:lnSpc>
              <a:buNone/>
            </a:pPr>
            <a:r>
              <a:rPr lang="en-GB" sz="2400" b="1" dirty="0"/>
              <a:t>Our normal procedure for pupil selection would be through 2 practical training sessions and if successful pupils would then be invited to attend a interview with their parent/guardian. </a:t>
            </a:r>
          </a:p>
          <a:p>
            <a:pPr marL="0" indent="0" eaLnBrk="1" hangingPunct="1">
              <a:lnSpc>
                <a:spcPct val="80000"/>
              </a:lnSpc>
              <a:buNone/>
            </a:pPr>
            <a:endParaRPr lang="en-GB" sz="2400" b="1" dirty="0"/>
          </a:p>
          <a:p>
            <a:pPr marL="0" indent="0" eaLnBrk="1" hangingPunct="1">
              <a:lnSpc>
                <a:spcPct val="80000"/>
              </a:lnSpc>
              <a:buNone/>
            </a:pPr>
            <a:r>
              <a:rPr lang="en-GB" sz="2400" b="1" dirty="0"/>
              <a:t>This interview allows us to get to know the pupil better and inform the parent/guardian of the benefits the subject has on the strong majority of our pupils.</a:t>
            </a:r>
          </a:p>
          <a:p>
            <a:pPr marL="0" indent="0" eaLnBrk="1" hangingPunct="1">
              <a:lnSpc>
                <a:spcPct val="80000"/>
              </a:lnSpc>
              <a:buNone/>
            </a:pPr>
            <a:endParaRPr lang="en-GB" sz="2400" b="1" dirty="0"/>
          </a:p>
          <a:p>
            <a:pPr marL="0" indent="0" eaLnBrk="1" hangingPunct="1">
              <a:lnSpc>
                <a:spcPct val="80000"/>
              </a:lnSpc>
              <a:buNone/>
            </a:pPr>
            <a:r>
              <a:rPr lang="en-GB" sz="2400" b="1" dirty="0"/>
              <a:t>Obviously, due to COVID-19, we are unable to follow our usual procedure so I would like to invite al interested pupils to sign up to trials for when school resumes.</a:t>
            </a: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46316466"/>
      </p:ext>
    </p:extLst>
  </p:cSld>
  <p:clrMapOvr>
    <a:masterClrMapping/>
  </p:clrMapOvr>
  <mc:AlternateContent xmlns:mc="http://schemas.openxmlformats.org/markup-compatibility/2006" xmlns:p14="http://schemas.microsoft.com/office/powerpoint/2010/main">
    <mc:Choice Requires="p14">
      <p:transition spd="slow" p14:dur="2000" advTm="16643"/>
    </mc:Choice>
    <mc:Fallback xmlns="">
      <p:transition spd="slow" advTm="16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a:t>
            </a:r>
          </a:p>
        </p:txBody>
      </p:sp>
      <p:sp>
        <p:nvSpPr>
          <p:cNvPr id="3" name="Content Placeholder 2"/>
          <p:cNvSpPr>
            <a:spLocks noGrp="1"/>
          </p:cNvSpPr>
          <p:nvPr>
            <p:ph idx="1"/>
          </p:nvPr>
        </p:nvSpPr>
        <p:spPr>
          <a:xfrm>
            <a:off x="457200" y="1628800"/>
            <a:ext cx="8229600" cy="4525963"/>
          </a:xfrm>
        </p:spPr>
        <p:txBody>
          <a:bodyPr>
            <a:normAutofit fontScale="92500" lnSpcReduction="10000"/>
          </a:bodyPr>
          <a:lstStyle/>
          <a:p>
            <a:r>
              <a:rPr lang="en-US" dirty="0"/>
              <a:t>To register interest please complete the following details and email it to </a:t>
            </a:r>
            <a:r>
              <a:rPr lang="en-US" dirty="0">
                <a:hlinkClick r:id="rId4"/>
              </a:rPr>
              <a:t>steven.moffat@leith.edin.sch.uk</a:t>
            </a:r>
            <a:r>
              <a:rPr lang="en-US" dirty="0"/>
              <a:t>.</a:t>
            </a:r>
          </a:p>
          <a:p>
            <a:r>
              <a:rPr lang="en-US" dirty="0"/>
              <a:t>Name:</a:t>
            </a:r>
          </a:p>
          <a:p>
            <a:r>
              <a:rPr lang="en-US" dirty="0"/>
              <a:t>Primary School:</a:t>
            </a:r>
          </a:p>
          <a:p>
            <a:r>
              <a:rPr lang="en-US" dirty="0"/>
              <a:t>DOB:</a:t>
            </a:r>
          </a:p>
          <a:p>
            <a:r>
              <a:rPr lang="en-US" dirty="0"/>
              <a:t>Clubs (If any):</a:t>
            </a:r>
          </a:p>
          <a:p>
            <a:r>
              <a:rPr lang="en-US" dirty="0"/>
              <a:t>Reason for applying to School of Football.</a:t>
            </a:r>
          </a:p>
          <a:p>
            <a:r>
              <a:rPr lang="en-US" dirty="0"/>
              <a:t>Contact email address:</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19637473"/>
      </p:ext>
    </p:extLst>
  </p:cSld>
  <p:clrMapOvr>
    <a:masterClrMapping/>
  </p:clrMapOvr>
  <mc:AlternateContent xmlns:mc="http://schemas.openxmlformats.org/markup-compatibility/2006" xmlns:p14="http://schemas.microsoft.com/office/powerpoint/2010/main">
    <mc:Choice Requires="p14">
      <p:transition spd="slow" p14:dur="2000" advTm="16696"/>
    </mc:Choice>
    <mc:Fallback xmlns="">
      <p:transition spd="slow" advTm="16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3568" y="1700808"/>
            <a:ext cx="7452320" cy="1368152"/>
          </a:xfrm>
        </p:spPr>
        <p:txBody>
          <a:bodyPr/>
          <a:lstStyle/>
          <a:p>
            <a:pPr eaLnBrk="1" hangingPunct="1"/>
            <a:r>
              <a:rPr lang="en-GB" sz="3200" dirty="0">
                <a:solidFill>
                  <a:schemeClr val="tx2">
                    <a:lumMod val="75000"/>
                  </a:schemeClr>
                </a:solidFill>
              </a:rPr>
              <a:t>School of Football</a:t>
            </a:r>
            <a:br>
              <a:rPr lang="en-GB" sz="3200" dirty="0">
                <a:solidFill>
                  <a:schemeClr val="tx2">
                    <a:lumMod val="75000"/>
                  </a:schemeClr>
                </a:solidFill>
              </a:rPr>
            </a:br>
            <a:r>
              <a:rPr lang="en-GB" sz="3200" dirty="0">
                <a:solidFill>
                  <a:schemeClr val="tx2">
                    <a:lumMod val="75000"/>
                  </a:schemeClr>
                </a:solidFill>
              </a:rPr>
              <a:t> </a:t>
            </a:r>
            <a:endParaRPr lang="en-US" sz="3200" dirty="0">
              <a:solidFill>
                <a:schemeClr val="tx2">
                  <a:lumMod val="75000"/>
                </a:schemeClr>
              </a:solidFill>
            </a:endParaRPr>
          </a:p>
        </p:txBody>
      </p:sp>
      <p:sp>
        <p:nvSpPr>
          <p:cNvPr id="6" name="Content Placeholder 5"/>
          <p:cNvSpPr>
            <a:spLocks noGrp="1"/>
          </p:cNvSpPr>
          <p:nvPr>
            <p:ph idx="1"/>
          </p:nvPr>
        </p:nvSpPr>
        <p:spPr>
          <a:xfrm>
            <a:off x="467544" y="2132856"/>
            <a:ext cx="8229600" cy="4525963"/>
          </a:xfrm>
        </p:spPr>
        <p:txBody>
          <a:bodyPr>
            <a:normAutofit/>
          </a:bodyPr>
          <a:lstStyle/>
          <a:p>
            <a:endParaRPr lang="en-GB" dirty="0"/>
          </a:p>
          <a:p>
            <a:r>
              <a:rPr lang="en-GB" dirty="0"/>
              <a:t>Leith Academy will be entering its third year of running the School of Football subject.</a:t>
            </a:r>
          </a:p>
          <a:p>
            <a:r>
              <a:rPr lang="en-GB" dirty="0"/>
              <a:t>School of Football helps pupils learn through football.</a:t>
            </a:r>
          </a:p>
        </p:txBody>
      </p:sp>
      <p:pic>
        <p:nvPicPr>
          <p:cNvPr id="4" name="Picture 3"/>
          <p:cNvPicPr>
            <a:picLocks noChangeAspect="1"/>
          </p:cNvPicPr>
          <p:nvPr/>
        </p:nvPicPr>
        <p:blipFill rotWithShape="1">
          <a:blip r:embed="rId4"/>
          <a:srcRect t="1653" b="1653"/>
          <a:stretch/>
        </p:blipFill>
        <p:spPr>
          <a:xfrm>
            <a:off x="3799130" y="214055"/>
            <a:ext cx="1566428" cy="1566428"/>
          </a:xfrm>
          <a:prstGeom prst="rect">
            <a:avLst/>
          </a:prstGeom>
        </p:spPr>
      </p:pic>
      <p:pic>
        <p:nvPicPr>
          <p:cNvPr id="3" name="Picture 2"/>
          <p:cNvPicPr>
            <a:picLocks noChangeAspect="1"/>
          </p:cNvPicPr>
          <p:nvPr/>
        </p:nvPicPr>
        <p:blipFill>
          <a:blip r:embed="rId5"/>
          <a:stretch>
            <a:fillRect/>
          </a:stretch>
        </p:blipFill>
        <p:spPr>
          <a:xfrm>
            <a:off x="467544" y="308498"/>
            <a:ext cx="1648172" cy="1648172"/>
          </a:xfrm>
          <a:prstGeom prst="rect">
            <a:avLst/>
          </a:prstGeom>
        </p:spPr>
      </p:pic>
      <p:pic>
        <p:nvPicPr>
          <p:cNvPr id="5" name="Sound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495078206"/>
      </p:ext>
    </p:extLst>
  </p:cSld>
  <p:clrMapOvr>
    <a:masterClrMapping/>
  </p:clrMapOvr>
  <mc:AlternateContent xmlns:mc="http://schemas.openxmlformats.org/markup-compatibility/2006" xmlns:p14="http://schemas.microsoft.com/office/powerpoint/2010/main">
    <mc:Choice Requires="p14">
      <p:transition spd="slow" p14:dur="2000" advTm="11461"/>
    </mc:Choice>
    <mc:Fallback xmlns="">
      <p:transition spd="slow" advTm="11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323528"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0" i="0" u="none" strike="noStrike" kern="1200" cap="none" spc="0" normalizeH="0" baseline="0" noProof="0" dirty="0">
                <a:ln>
                  <a:noFill/>
                </a:ln>
                <a:solidFill>
                  <a:schemeClr val="tx2">
                    <a:lumMod val="75000"/>
                  </a:schemeClr>
                </a:solidFill>
                <a:effectLst/>
                <a:uLnTx/>
                <a:uFillTx/>
                <a:latin typeface="+mj-lt"/>
                <a:ea typeface="+mj-ea"/>
                <a:cs typeface="+mj-cs"/>
              </a:rPr>
              <a:t> What is a School of Football</a:t>
            </a:r>
            <a:r>
              <a:rPr kumimoji="0" lang="en-GB" sz="3200" b="0" i="0" u="none" strike="noStrike" kern="1200" cap="none" spc="0" normalizeH="0" baseline="0" noProof="0" dirty="0">
                <a:ln>
                  <a:noFill/>
                </a:ln>
                <a:solidFill>
                  <a:schemeClr val="tx1"/>
                </a:solidFill>
                <a:effectLst/>
                <a:uLnTx/>
                <a:uFillTx/>
                <a:latin typeface="+mj-lt"/>
                <a:ea typeface="+mj-ea"/>
                <a:cs typeface="+mj-cs"/>
              </a:rPr>
              <a:t>?</a:t>
            </a:r>
          </a:p>
        </p:txBody>
      </p:sp>
      <p:sp>
        <p:nvSpPr>
          <p:cNvPr id="13" name="Rectangle 12"/>
          <p:cNvSpPr/>
          <p:nvPr/>
        </p:nvSpPr>
        <p:spPr>
          <a:xfrm>
            <a:off x="755576" y="2492897"/>
            <a:ext cx="7776864" cy="2923877"/>
          </a:xfrm>
          <a:prstGeom prst="rect">
            <a:avLst/>
          </a:prstGeom>
        </p:spPr>
        <p:txBody>
          <a:bodyPr wrap="square">
            <a:spAutoFit/>
          </a:bodyPr>
          <a:lstStyle/>
          <a:p>
            <a:pPr>
              <a:buFont typeface="Arial" pitchFamily="34" charset="0"/>
              <a:buChar char="•"/>
            </a:pPr>
            <a:r>
              <a:rPr lang="en-GB" sz="2400" dirty="0"/>
              <a:t> </a:t>
            </a:r>
            <a:r>
              <a:rPr lang="en-GB" sz="2000" dirty="0">
                <a:solidFill>
                  <a:schemeClr val="tx2">
                    <a:lumMod val="75000"/>
                  </a:schemeClr>
                </a:solidFill>
              </a:rPr>
              <a:t>Football is now a subject within Leith Academy </a:t>
            </a:r>
          </a:p>
          <a:p>
            <a:pPr>
              <a:buFont typeface="Arial" pitchFamily="34" charset="0"/>
              <a:buChar char="•"/>
            </a:pPr>
            <a:endParaRPr lang="en-GB" sz="2000" dirty="0">
              <a:solidFill>
                <a:schemeClr val="tx2">
                  <a:lumMod val="75000"/>
                </a:schemeClr>
              </a:solidFill>
            </a:endParaRPr>
          </a:p>
          <a:p>
            <a:pPr>
              <a:buFont typeface="Arial" pitchFamily="34" charset="0"/>
              <a:buChar char="•"/>
            </a:pPr>
            <a:r>
              <a:rPr lang="en-GB" sz="2000" dirty="0">
                <a:solidFill>
                  <a:schemeClr val="tx2">
                    <a:lumMod val="75000"/>
                  </a:schemeClr>
                </a:solidFill>
              </a:rPr>
              <a:t> Social &amp; Academic Programme (Practical &amp; Theory)</a:t>
            </a:r>
          </a:p>
          <a:p>
            <a:r>
              <a:rPr lang="en-GB" sz="2000" dirty="0">
                <a:solidFill>
                  <a:schemeClr val="tx2">
                    <a:lumMod val="75000"/>
                  </a:schemeClr>
                </a:solidFill>
              </a:rPr>
              <a:t> </a:t>
            </a:r>
          </a:p>
          <a:p>
            <a:pPr>
              <a:buFont typeface="Arial" pitchFamily="34" charset="0"/>
              <a:buChar char="•"/>
            </a:pPr>
            <a:r>
              <a:rPr lang="en-GB" sz="2000" dirty="0">
                <a:solidFill>
                  <a:schemeClr val="tx2">
                    <a:lumMod val="75000"/>
                  </a:schemeClr>
                </a:solidFill>
              </a:rPr>
              <a:t> 5 Sessions per week </a:t>
            </a:r>
          </a:p>
          <a:p>
            <a:pPr marL="800100" lvl="1" indent="-342900">
              <a:buFontTx/>
              <a:buChar char="-"/>
            </a:pPr>
            <a:r>
              <a:rPr lang="en-GB" sz="2000" dirty="0">
                <a:solidFill>
                  <a:schemeClr val="tx2">
                    <a:lumMod val="75000"/>
                  </a:schemeClr>
                </a:solidFill>
              </a:rPr>
              <a:t>To attend </a:t>
            </a:r>
            <a:r>
              <a:rPr lang="en-GB" sz="2000" dirty="0" err="1">
                <a:solidFill>
                  <a:schemeClr val="tx2">
                    <a:lumMod val="75000"/>
                  </a:schemeClr>
                </a:solidFill>
              </a:rPr>
              <a:t>SoF</a:t>
            </a:r>
            <a:r>
              <a:rPr lang="en-GB" sz="2000" dirty="0">
                <a:solidFill>
                  <a:schemeClr val="tx2">
                    <a:lumMod val="75000"/>
                  </a:schemeClr>
                </a:solidFill>
              </a:rPr>
              <a:t> you will be ‘extracted’ from other subjects.</a:t>
            </a:r>
          </a:p>
          <a:p>
            <a:pPr>
              <a:buFont typeface="Arial" pitchFamily="34" charset="0"/>
              <a:buChar char="•"/>
            </a:pPr>
            <a:r>
              <a:rPr lang="en-GB" sz="2000" dirty="0">
                <a:solidFill>
                  <a:schemeClr val="tx2">
                    <a:lumMod val="75000"/>
                  </a:schemeClr>
                </a:solidFill>
              </a:rPr>
              <a:t>Delivered by a UEFA B Licenced Coach. Mr </a:t>
            </a:r>
            <a:r>
              <a:rPr lang="en-GB" sz="2000" dirty="0" err="1">
                <a:solidFill>
                  <a:schemeClr val="tx2">
                    <a:lumMod val="75000"/>
                  </a:schemeClr>
                </a:solidFill>
              </a:rPr>
              <a:t>Moffat</a:t>
            </a:r>
            <a:r>
              <a:rPr lang="en-GB" sz="2000" dirty="0">
                <a:solidFill>
                  <a:schemeClr val="tx2">
                    <a:lumMod val="75000"/>
                  </a:schemeClr>
                </a:solidFill>
              </a:rPr>
              <a:t> from Leith Academy and Gary </a:t>
            </a:r>
            <a:r>
              <a:rPr lang="en-GB" sz="2000" dirty="0" err="1">
                <a:solidFill>
                  <a:schemeClr val="tx2">
                    <a:lumMod val="75000"/>
                  </a:schemeClr>
                </a:solidFill>
              </a:rPr>
              <a:t>Hocknull</a:t>
            </a:r>
            <a:r>
              <a:rPr lang="en-GB" sz="2000" dirty="0">
                <a:solidFill>
                  <a:schemeClr val="tx2">
                    <a:lumMod val="75000"/>
                  </a:schemeClr>
                </a:solidFill>
              </a:rPr>
              <a:t> from the Hibernian FC Community Foundation.</a:t>
            </a:r>
          </a:p>
          <a:p>
            <a:endParaRPr lang="en-GB" sz="2000" dirty="0">
              <a:solidFill>
                <a:schemeClr val="tx2">
                  <a:lumMod val="75000"/>
                </a:schemeClr>
              </a:solidFill>
            </a:endParaRPr>
          </a:p>
        </p:txBody>
      </p:sp>
      <p:pic>
        <p:nvPicPr>
          <p:cNvPr id="6" name="Picture 5"/>
          <p:cNvPicPr>
            <a:picLocks noChangeAspect="1"/>
          </p:cNvPicPr>
          <p:nvPr/>
        </p:nvPicPr>
        <p:blipFill rotWithShape="1">
          <a:blip r:embed="rId5"/>
          <a:srcRect t="1653" b="1653"/>
          <a:stretch/>
        </p:blipFill>
        <p:spPr>
          <a:xfrm>
            <a:off x="3799130" y="214055"/>
            <a:ext cx="1566428" cy="1566428"/>
          </a:xfrm>
          <a:prstGeom prst="rect">
            <a:avLst/>
          </a:prstGeom>
        </p:spPr>
      </p:pic>
      <p:pic>
        <p:nvPicPr>
          <p:cNvPr id="2" name="Picture 1"/>
          <p:cNvPicPr>
            <a:picLocks noChangeAspect="1"/>
          </p:cNvPicPr>
          <p:nvPr/>
        </p:nvPicPr>
        <p:blipFill>
          <a:blip r:embed="rId6"/>
          <a:stretch>
            <a:fillRect/>
          </a:stretch>
        </p:blipFill>
        <p:spPr>
          <a:xfrm>
            <a:off x="344943" y="214055"/>
            <a:ext cx="1800200" cy="1800200"/>
          </a:xfrm>
          <a:prstGeom prst="rect">
            <a:avLst/>
          </a:prstGeo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024810287"/>
      </p:ext>
    </p:extLst>
  </p:cSld>
  <p:clrMapOvr>
    <a:masterClrMapping/>
  </p:clrMapOvr>
  <mc:AlternateContent xmlns:mc="http://schemas.openxmlformats.org/markup-compatibility/2006" xmlns:p14="http://schemas.microsoft.com/office/powerpoint/2010/main">
    <mc:Choice Requires="p14">
      <p:transition spd="slow" p14:dur="2000" advTm="10532"/>
    </mc:Choice>
    <mc:Fallback xmlns="">
      <p:transition spd="slow" advTm="105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7504" y="332656"/>
            <a:ext cx="7452320" cy="1440160"/>
          </a:xfrm>
        </p:spPr>
        <p:txBody>
          <a:bodyPr/>
          <a:lstStyle/>
          <a:p>
            <a:pPr eaLnBrk="1" hangingPunct="1"/>
            <a:r>
              <a:rPr lang="en-GB" dirty="0">
                <a:solidFill>
                  <a:schemeClr val="tx2">
                    <a:lumMod val="75000"/>
                  </a:schemeClr>
                </a:solidFill>
              </a:rPr>
              <a:t>Aims – Person 1st, Player 2nd</a:t>
            </a:r>
            <a:endParaRPr lang="en-US" dirty="0">
              <a:solidFill>
                <a:schemeClr val="tx2">
                  <a:lumMod val="75000"/>
                </a:schemeClr>
              </a:solidFill>
            </a:endParaRPr>
          </a:p>
        </p:txBody>
      </p:sp>
      <p:sp>
        <p:nvSpPr>
          <p:cNvPr id="5123" name="Rectangle 3"/>
          <p:cNvSpPr>
            <a:spLocks noGrp="1" noChangeArrowheads="1"/>
          </p:cNvSpPr>
          <p:nvPr>
            <p:ph type="body" sz="half" idx="1"/>
          </p:nvPr>
        </p:nvSpPr>
        <p:spPr/>
        <p:txBody>
          <a:bodyPr>
            <a:normAutofit/>
          </a:bodyPr>
          <a:lstStyle/>
          <a:p>
            <a:pPr algn="ctr" eaLnBrk="1" hangingPunct="1">
              <a:buFontTx/>
              <a:buNone/>
            </a:pPr>
            <a:r>
              <a:rPr lang="en-GB" u="sng" dirty="0">
                <a:solidFill>
                  <a:schemeClr val="tx2">
                    <a:lumMod val="75000"/>
                  </a:schemeClr>
                </a:solidFill>
              </a:rPr>
              <a:t>Academically</a:t>
            </a:r>
          </a:p>
          <a:p>
            <a:pPr algn="ctr" eaLnBrk="1" hangingPunct="1">
              <a:buFontTx/>
              <a:buNone/>
            </a:pPr>
            <a:endParaRPr lang="en-GB" u="sng" dirty="0">
              <a:solidFill>
                <a:schemeClr val="tx2">
                  <a:lumMod val="75000"/>
                </a:schemeClr>
              </a:solidFill>
            </a:endParaRPr>
          </a:p>
          <a:p>
            <a:r>
              <a:rPr lang="en-GB" dirty="0">
                <a:solidFill>
                  <a:schemeClr val="tx2">
                    <a:lumMod val="75000"/>
                  </a:schemeClr>
                </a:solidFill>
              </a:rPr>
              <a:t>Commitment to school</a:t>
            </a:r>
          </a:p>
          <a:p>
            <a:pPr eaLnBrk="1" hangingPunct="1"/>
            <a:r>
              <a:rPr lang="en-GB" dirty="0">
                <a:solidFill>
                  <a:schemeClr val="tx2">
                    <a:lumMod val="75000"/>
                  </a:schemeClr>
                </a:solidFill>
              </a:rPr>
              <a:t>Growth Mind-set</a:t>
            </a:r>
          </a:p>
          <a:p>
            <a:pPr eaLnBrk="1" hangingPunct="1"/>
            <a:r>
              <a:rPr lang="en-GB" dirty="0">
                <a:solidFill>
                  <a:schemeClr val="tx2">
                    <a:lumMod val="75000"/>
                  </a:schemeClr>
                </a:solidFill>
              </a:rPr>
              <a:t>All aspects of school</a:t>
            </a:r>
          </a:p>
          <a:p>
            <a:pPr eaLnBrk="1" hangingPunct="1"/>
            <a:r>
              <a:rPr lang="en-GB" dirty="0">
                <a:solidFill>
                  <a:schemeClr val="tx2">
                    <a:lumMod val="75000"/>
                  </a:schemeClr>
                </a:solidFill>
              </a:rPr>
              <a:t>Learning</a:t>
            </a:r>
          </a:p>
          <a:p>
            <a:pPr eaLnBrk="1" hangingPunct="1"/>
            <a:r>
              <a:rPr lang="en-GB" dirty="0">
                <a:solidFill>
                  <a:schemeClr val="tx2">
                    <a:lumMod val="75000"/>
                  </a:schemeClr>
                </a:solidFill>
              </a:rPr>
              <a:t>Collaboration</a:t>
            </a:r>
          </a:p>
          <a:p>
            <a:pPr eaLnBrk="1" hangingPunct="1"/>
            <a:r>
              <a:rPr lang="en-GB" dirty="0">
                <a:solidFill>
                  <a:schemeClr val="tx2">
                    <a:lumMod val="75000"/>
                  </a:schemeClr>
                </a:solidFill>
              </a:rPr>
              <a:t>Communication</a:t>
            </a:r>
            <a:endParaRPr lang="en-US" dirty="0">
              <a:solidFill>
                <a:schemeClr val="tx2">
                  <a:lumMod val="75000"/>
                </a:schemeClr>
              </a:solidFill>
            </a:endParaRPr>
          </a:p>
        </p:txBody>
      </p:sp>
      <p:sp>
        <p:nvSpPr>
          <p:cNvPr id="5124" name="Rectangle 4"/>
          <p:cNvSpPr>
            <a:spLocks noGrp="1" noChangeArrowheads="1"/>
          </p:cNvSpPr>
          <p:nvPr>
            <p:ph type="body" sz="half" idx="2"/>
          </p:nvPr>
        </p:nvSpPr>
        <p:spPr/>
        <p:txBody>
          <a:bodyPr/>
          <a:lstStyle/>
          <a:p>
            <a:pPr algn="ctr" eaLnBrk="1" hangingPunct="1">
              <a:buFontTx/>
              <a:buNone/>
            </a:pPr>
            <a:r>
              <a:rPr lang="en-GB" u="sng" dirty="0">
                <a:solidFill>
                  <a:schemeClr val="tx2">
                    <a:lumMod val="75000"/>
                  </a:schemeClr>
                </a:solidFill>
              </a:rPr>
              <a:t>Socially</a:t>
            </a:r>
          </a:p>
          <a:p>
            <a:pPr algn="ctr" eaLnBrk="1" hangingPunct="1">
              <a:buFontTx/>
              <a:buNone/>
            </a:pPr>
            <a:endParaRPr lang="en-GB" u="sng" dirty="0">
              <a:solidFill>
                <a:schemeClr val="tx2">
                  <a:lumMod val="75000"/>
                </a:schemeClr>
              </a:solidFill>
            </a:endParaRPr>
          </a:p>
          <a:p>
            <a:pPr eaLnBrk="1" hangingPunct="1"/>
            <a:r>
              <a:rPr lang="en-GB" dirty="0">
                <a:solidFill>
                  <a:schemeClr val="tx2">
                    <a:lumMod val="75000"/>
                  </a:schemeClr>
                </a:solidFill>
              </a:rPr>
              <a:t>Friendships</a:t>
            </a:r>
          </a:p>
          <a:p>
            <a:pPr eaLnBrk="1" hangingPunct="1"/>
            <a:r>
              <a:rPr lang="en-GB" dirty="0">
                <a:solidFill>
                  <a:schemeClr val="tx2">
                    <a:lumMod val="75000"/>
                  </a:schemeClr>
                </a:solidFill>
              </a:rPr>
              <a:t>Confidence</a:t>
            </a:r>
          </a:p>
          <a:p>
            <a:pPr eaLnBrk="1" hangingPunct="1"/>
            <a:r>
              <a:rPr lang="en-GB" dirty="0">
                <a:solidFill>
                  <a:schemeClr val="tx2">
                    <a:lumMod val="75000"/>
                  </a:schemeClr>
                </a:solidFill>
              </a:rPr>
              <a:t>Self Esteem</a:t>
            </a:r>
          </a:p>
          <a:p>
            <a:pPr eaLnBrk="1" hangingPunct="1"/>
            <a:r>
              <a:rPr lang="en-GB" dirty="0">
                <a:solidFill>
                  <a:schemeClr val="tx2">
                    <a:lumMod val="75000"/>
                  </a:schemeClr>
                </a:solidFill>
              </a:rPr>
              <a:t>Maturity &amp; Responsibility</a:t>
            </a:r>
          </a:p>
          <a:p>
            <a:pPr eaLnBrk="1" hangingPunct="1"/>
            <a:r>
              <a:rPr lang="en-GB" dirty="0">
                <a:solidFill>
                  <a:schemeClr val="tx2">
                    <a:lumMod val="75000"/>
                  </a:schemeClr>
                </a:solidFill>
              </a:rPr>
              <a:t>Respect</a:t>
            </a:r>
          </a:p>
          <a:p>
            <a:pPr eaLnBrk="1" hangingPunct="1">
              <a:buFontTx/>
              <a:buNone/>
            </a:pPr>
            <a:endParaRPr lang="en-GB" dirty="0">
              <a:latin typeface="Candara" pitchFamily="34" charset="0"/>
            </a:endParaRPr>
          </a:p>
        </p:txBody>
      </p:sp>
      <p:pic>
        <p:nvPicPr>
          <p:cNvPr id="2" name="Sound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757545250"/>
      </p:ext>
    </p:extLst>
  </p:cSld>
  <p:clrMapOvr>
    <a:masterClrMapping/>
  </p:clrMapOvr>
  <mc:AlternateContent xmlns:mc="http://schemas.openxmlformats.org/markup-compatibility/2006" xmlns:p14="http://schemas.microsoft.com/office/powerpoint/2010/main">
    <mc:Choice Requires="p14">
      <p:transition spd="slow" p14:dur="2000" advTm="9892"/>
    </mc:Choice>
    <mc:Fallback xmlns="">
      <p:transition spd="slow" advTm="98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476672"/>
            <a:ext cx="7452320" cy="1440160"/>
          </a:xfrm>
        </p:spPr>
        <p:txBody>
          <a:bodyPr/>
          <a:lstStyle/>
          <a:p>
            <a:pPr eaLnBrk="1" hangingPunct="1"/>
            <a:r>
              <a:rPr lang="en-GB" dirty="0">
                <a:solidFill>
                  <a:schemeClr val="tx2">
                    <a:lumMod val="75000"/>
                  </a:schemeClr>
                </a:solidFill>
              </a:rPr>
              <a:t>SOF Programme</a:t>
            </a:r>
            <a:endParaRPr lang="en-US" dirty="0">
              <a:solidFill>
                <a:schemeClr val="tx2">
                  <a:lumMod val="75000"/>
                </a:schemeClr>
              </a:solidFill>
            </a:endParaRPr>
          </a:p>
        </p:txBody>
      </p:sp>
      <p:sp>
        <p:nvSpPr>
          <p:cNvPr id="4099" name="Rectangle 3"/>
          <p:cNvSpPr>
            <a:spLocks noGrp="1" noChangeArrowheads="1"/>
          </p:cNvSpPr>
          <p:nvPr>
            <p:ph type="body" sz="half" idx="1"/>
          </p:nvPr>
        </p:nvSpPr>
        <p:spPr>
          <a:xfrm>
            <a:off x="457200" y="1600201"/>
            <a:ext cx="4038600" cy="4205064"/>
          </a:xfrm>
        </p:spPr>
        <p:txBody>
          <a:bodyPr>
            <a:normAutofit fontScale="92500" lnSpcReduction="10000"/>
          </a:bodyPr>
          <a:lstStyle/>
          <a:p>
            <a:pPr eaLnBrk="1" hangingPunct="1">
              <a:lnSpc>
                <a:spcPct val="80000"/>
              </a:lnSpc>
            </a:pPr>
            <a:endParaRPr lang="en-GB" sz="2000" dirty="0">
              <a:latin typeface="Comic Sans MS" pitchFamily="66" charset="0"/>
            </a:endParaRPr>
          </a:p>
          <a:p>
            <a:pPr eaLnBrk="1" hangingPunct="1">
              <a:lnSpc>
                <a:spcPct val="80000"/>
              </a:lnSpc>
            </a:pPr>
            <a:r>
              <a:rPr lang="en-GB" sz="2000" dirty="0">
                <a:solidFill>
                  <a:schemeClr val="tx2">
                    <a:lumMod val="75000"/>
                  </a:schemeClr>
                </a:solidFill>
              </a:rPr>
              <a:t>Technical &amp; Tactical Sessions</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Athletic Development </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Small Sided Games</a:t>
            </a:r>
          </a:p>
          <a:p>
            <a:pPr marL="0" indent="0" eaLnBrk="1" hangingPunct="1">
              <a:lnSpc>
                <a:spcPct val="80000"/>
              </a:lnSpc>
              <a:buNone/>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Nutrition</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Positive Coaching Scotland</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Strength &amp; Conditioning</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Psychology</a:t>
            </a:r>
          </a:p>
          <a:p>
            <a:pPr eaLnBrk="1" hangingPunct="1">
              <a:lnSpc>
                <a:spcPct val="80000"/>
              </a:lnSpc>
            </a:pPr>
            <a:endParaRPr lang="en-GB" sz="2000" dirty="0">
              <a:solidFill>
                <a:schemeClr val="tx2">
                  <a:lumMod val="75000"/>
                </a:schemeClr>
              </a:solidFill>
            </a:endParaRPr>
          </a:p>
          <a:p>
            <a:pPr eaLnBrk="1" hangingPunct="1">
              <a:lnSpc>
                <a:spcPct val="80000"/>
              </a:lnSpc>
            </a:pPr>
            <a:r>
              <a:rPr lang="en-GB" sz="2000" dirty="0">
                <a:solidFill>
                  <a:schemeClr val="tx2">
                    <a:lumMod val="75000"/>
                  </a:schemeClr>
                </a:solidFill>
              </a:rPr>
              <a:t>Literacy &amp; Numeracy</a:t>
            </a:r>
          </a:p>
          <a:p>
            <a:pPr eaLnBrk="1" hangingPunct="1">
              <a:lnSpc>
                <a:spcPct val="80000"/>
              </a:lnSpc>
            </a:pPr>
            <a:endParaRPr lang="en-GB" sz="2000" dirty="0">
              <a:solidFill>
                <a:srgbClr val="002060"/>
              </a:solidFill>
            </a:endParaRPr>
          </a:p>
          <a:p>
            <a:pPr eaLnBrk="1" hangingPunct="1">
              <a:lnSpc>
                <a:spcPct val="80000"/>
              </a:lnSpc>
            </a:pPr>
            <a:endParaRPr lang="en-GB" sz="2000" dirty="0">
              <a:latin typeface="Candara" pitchFamily="34" charset="0"/>
            </a:endParaRPr>
          </a:p>
        </p:txBody>
      </p:sp>
      <p:pic>
        <p:nvPicPr>
          <p:cNvPr id="2" name="Content Placeholder 1"/>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r="212" b="26265"/>
          <a:stretch/>
        </p:blipFill>
        <p:spPr>
          <a:xfrm>
            <a:off x="3923928" y="2348706"/>
            <a:ext cx="4752528" cy="2664470"/>
          </a:xfrm>
        </p:spPr>
      </p:pic>
      <p:pic>
        <p:nvPicPr>
          <p:cNvPr id="3" name="Sound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239319339"/>
      </p:ext>
    </p:extLst>
  </p:cSld>
  <p:clrMapOvr>
    <a:masterClrMapping/>
  </p:clrMapOvr>
  <p:transition spd="med" advTm="176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45660" y="232048"/>
            <a:ext cx="7430081" cy="1368152"/>
          </a:xfrm>
        </p:spPr>
        <p:txBody>
          <a:bodyPr/>
          <a:lstStyle/>
          <a:p>
            <a:pPr eaLnBrk="1" hangingPunct="1"/>
            <a:r>
              <a:rPr lang="en-GB" dirty="0">
                <a:solidFill>
                  <a:schemeClr val="tx2">
                    <a:lumMod val="75000"/>
                  </a:schemeClr>
                </a:solidFill>
              </a:rPr>
              <a:t>The Experiences of our Pupils</a:t>
            </a:r>
            <a:endParaRPr lang="en-US" dirty="0">
              <a:solidFill>
                <a:schemeClr val="tx2">
                  <a:lumMod val="75000"/>
                </a:schemeClr>
              </a:solidFill>
            </a:endParaRPr>
          </a:p>
        </p:txBody>
      </p:sp>
      <p:sp>
        <p:nvSpPr>
          <p:cNvPr id="2" name="Content Placeholder 1"/>
          <p:cNvSpPr>
            <a:spLocks noGrp="1"/>
          </p:cNvSpPr>
          <p:nvPr>
            <p:ph idx="1"/>
          </p:nvPr>
        </p:nvSpPr>
        <p:spPr/>
        <p:txBody>
          <a:bodyPr/>
          <a:lstStyle/>
          <a:p>
            <a:r>
              <a:rPr lang="en-US" dirty="0"/>
              <a:t>Through our partnerships, the pupils’ have been fortunate enough to participate in a wide range of activities.</a:t>
            </a:r>
          </a:p>
          <a:p>
            <a:r>
              <a:rPr lang="en-US" dirty="0"/>
              <a:t>From ‘Athletic Diet’ workshops and hosting a welcome evening at Easter Road to training at the National Performance Centre and working collaboratively with other year groups.</a:t>
            </a:r>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3669821943"/>
      </p:ext>
    </p:extLst>
  </p:cSld>
  <p:clrMapOvr>
    <a:masterClrMapping/>
  </p:clrMapOvr>
  <mc:AlternateContent xmlns:mc="http://schemas.openxmlformats.org/markup-compatibility/2006" xmlns:p14="http://schemas.microsoft.com/office/powerpoint/2010/main">
    <mc:Choice Requires="p14">
      <p:transition spd="slow" p14:dur="2000" advTm="29155"/>
    </mc:Choice>
    <mc:Fallback xmlns="">
      <p:transition spd="slow" advTm="29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Supported by our School</a:t>
            </a:r>
          </a:p>
        </p:txBody>
      </p:sp>
      <p:sp>
        <p:nvSpPr>
          <p:cNvPr id="3" name="Content Placeholder 2"/>
          <p:cNvSpPr>
            <a:spLocks noGrp="1"/>
          </p:cNvSpPr>
          <p:nvPr>
            <p:ph idx="1"/>
          </p:nvPr>
        </p:nvSpPr>
        <p:spPr>
          <a:xfrm>
            <a:off x="179512" y="1600200"/>
            <a:ext cx="8507288" cy="4525963"/>
          </a:xfrm>
        </p:spPr>
        <p:txBody>
          <a:bodyPr>
            <a:normAutofit fontScale="70000" lnSpcReduction="20000"/>
          </a:bodyPr>
          <a:lstStyle/>
          <a:p>
            <a:pPr marL="0" indent="0">
              <a:buNone/>
            </a:pPr>
            <a:r>
              <a:rPr lang="en-US" dirty="0"/>
              <a:t>Head teacher Mike Irving shares his view on the School of Football:</a:t>
            </a:r>
          </a:p>
          <a:p>
            <a:pPr marL="0" indent="0">
              <a:buNone/>
            </a:pPr>
            <a:r>
              <a:rPr lang="en-US" dirty="0"/>
              <a:t>‘We are in our second year of The School of Football program at </a:t>
            </a:r>
            <a:r>
              <a:rPr lang="en-US" dirty="0" err="1"/>
              <a:t>Leith</a:t>
            </a:r>
            <a:r>
              <a:rPr lang="en-US" dirty="0"/>
              <a:t> Academy and it has had a positive impact on the youngsters involved. Taking a strength based approach to our curriculum design has allowed us to use football as a vehicle to improve a whole range of aspects across the individual. The program helps young people develop their skills of communicating, working together, creativity and problem solving whilst at the same time develops their ability to play and develop their performance levels.</a:t>
            </a:r>
          </a:p>
          <a:p>
            <a:pPr marL="0" indent="0">
              <a:buNone/>
            </a:pPr>
            <a:r>
              <a:rPr lang="en-US" dirty="0"/>
              <a:t>The success of the work we do with our School of Football is hugely linked to our positive and growing partnership with Hibernian Football Club and the Scottish Football Association. Between the football clubs, the school and the families of the players we have a powerful combination which undoubtedly impacts positively on the young people of </a:t>
            </a:r>
            <a:r>
              <a:rPr lang="en-US" dirty="0" err="1"/>
              <a:t>Leith</a:t>
            </a:r>
            <a:r>
              <a:rPr lang="en-US" dirty="0"/>
              <a:t>. We look forward to the program growing over the coming years.’</a:t>
            </a:r>
          </a:p>
          <a:p>
            <a:endParaRPr lang="en-US" dirty="0"/>
          </a:p>
        </p:txBody>
      </p:sp>
      <p:pic>
        <p:nvPicPr>
          <p:cNvPr id="4" name="Sound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563965055"/>
      </p:ext>
    </p:extLst>
  </p:cSld>
  <p:clrMapOvr>
    <a:masterClrMapping/>
  </p:clrMapOvr>
  <mc:AlternateContent xmlns:mc="http://schemas.openxmlformats.org/markup-compatibility/2006" xmlns:p14="http://schemas.microsoft.com/office/powerpoint/2010/main">
    <mc:Choice Requires="p14">
      <p:transition spd="slow" p14:dur="2000" advTm="18544"/>
    </mc:Choice>
    <mc:Fallback xmlns="">
      <p:transition spd="slow" advTm="185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76908" y="33164"/>
            <a:ext cx="2736304" cy="3648405"/>
          </a:xfr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r="4381" b="25676"/>
          <a:stretch/>
        </p:blipFill>
        <p:spPr>
          <a:xfrm>
            <a:off x="3275856" y="33164"/>
            <a:ext cx="5544616" cy="271848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2993627"/>
            <a:ext cx="3672408" cy="2831645"/>
          </a:xfrm>
          <a:prstGeom prst="rect">
            <a:avLst/>
          </a:prstGeom>
        </p:spPr>
      </p:pic>
      <p:pic>
        <p:nvPicPr>
          <p:cNvPr id="8" name="Content Placeholder 3"/>
          <p:cNvPicPr>
            <a:picLocks noChangeAspect="1"/>
          </p:cNvPicPr>
          <p:nvPr/>
        </p:nvPicPr>
        <p:blipFill rotWithShape="1">
          <a:blip r:embed="rId8" cstate="print">
            <a:extLst>
              <a:ext uri="{28A0092B-C50C-407E-A947-70E740481C1C}">
                <a14:useLocalDpi xmlns:a14="http://schemas.microsoft.com/office/drawing/2010/main" val="0"/>
              </a:ext>
            </a:extLst>
          </a:blip>
          <a:srcRect r="2860" b="33815"/>
          <a:stretch/>
        </p:blipFill>
        <p:spPr>
          <a:xfrm>
            <a:off x="376908" y="3681569"/>
            <a:ext cx="4195092" cy="2143703"/>
          </a:xfrm>
          <a:prstGeom prst="rect">
            <a:avLst/>
          </a:prstGeom>
        </p:spPr>
      </p:pic>
      <p:pic>
        <p:nvPicPr>
          <p:cNvPr id="9" name="Sound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169877651"/>
      </p:ext>
    </p:extLst>
  </p:cSld>
  <p:clrMapOvr>
    <a:masterClrMapping/>
  </p:clrMapOvr>
  <mc:AlternateContent xmlns:mc="http://schemas.openxmlformats.org/markup-compatibility/2006" xmlns:p14="http://schemas.microsoft.com/office/powerpoint/2010/main">
    <mc:Choice Requires="p14">
      <p:transition spd="slow" p14:dur="2000" advTm="18397"/>
    </mc:Choice>
    <mc:Fallback xmlns="">
      <p:transition spd="slow" advTm="183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302" t="5555"/>
          <a:stretch/>
        </p:blipFill>
        <p:spPr>
          <a:xfrm>
            <a:off x="251081" y="2451192"/>
            <a:ext cx="4795036" cy="2778007"/>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4640" r="23111"/>
          <a:stretch/>
        </p:blipFill>
        <p:spPr>
          <a:xfrm rot="5400000">
            <a:off x="5537299" y="2162055"/>
            <a:ext cx="3181968" cy="3528392"/>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r="-289" b="23282"/>
          <a:stretch/>
        </p:blipFill>
        <p:spPr>
          <a:xfrm>
            <a:off x="5046117" y="36531"/>
            <a:ext cx="3846363" cy="2206743"/>
          </a:xfrm>
          <a:prstGeom prst="rect">
            <a:avLst/>
          </a:prstGeom>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r="1287" b="20723"/>
          <a:stretch/>
        </p:blipFill>
        <p:spPr>
          <a:xfrm>
            <a:off x="251520" y="36532"/>
            <a:ext cx="4248472" cy="2298734"/>
          </a:xfrm>
          <a:prstGeom prst="rect">
            <a:avLst/>
          </a:prstGeom>
        </p:spPr>
      </p:pic>
      <p:sp>
        <p:nvSpPr>
          <p:cNvPr id="10" name="Content Placeholder 9"/>
          <p:cNvSpPr>
            <a:spLocks noGrp="1"/>
          </p:cNvSpPr>
          <p:nvPr>
            <p:ph idx="1"/>
          </p:nvPr>
        </p:nvSpPr>
        <p:spPr>
          <a:xfrm>
            <a:off x="2760678" y="3238831"/>
            <a:ext cx="8229600" cy="5937523"/>
          </a:xfrm>
        </p:spPr>
        <p:txBody>
          <a:bodyPr/>
          <a:lstStyle/>
          <a:p>
            <a:endParaRPr lang="en-US" dirty="0"/>
          </a:p>
          <a:p>
            <a:pPr marL="0" indent="0">
              <a:buNone/>
            </a:pPr>
            <a:endParaRPr lang="en-US" dirty="0"/>
          </a:p>
        </p:txBody>
      </p:sp>
      <p:pic>
        <p:nvPicPr>
          <p:cNvPr id="11" name="Sound 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115300" y="5829300"/>
            <a:ext cx="812800" cy="812800"/>
          </a:xfrm>
          <a:prstGeom prst="rect">
            <a:avLst/>
          </a:prstGeom>
        </p:spPr>
      </p:pic>
    </p:spTree>
    <p:extLst>
      <p:ext uri="{BB962C8B-B14F-4D97-AF65-F5344CB8AC3E}">
        <p14:creationId xmlns:p14="http://schemas.microsoft.com/office/powerpoint/2010/main" val="219227583"/>
      </p:ext>
    </p:extLst>
  </p:cSld>
  <p:clrMapOvr>
    <a:masterClrMapping/>
  </p:clrMapOvr>
  <mc:AlternateContent xmlns:mc="http://schemas.openxmlformats.org/markup-compatibility/2006" xmlns:p14="http://schemas.microsoft.com/office/powerpoint/2010/main">
    <mc:Choice Requires="p14">
      <p:transition spd="slow" p14:dur="2000" advTm="21225"/>
    </mc:Choice>
    <mc:Fallback xmlns="">
      <p:transition spd="slow" advTm="212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2401</TotalTime>
  <Words>536</Words>
  <Application>Microsoft Office PowerPoint</Application>
  <PresentationFormat>On-screen Show (4:3)</PresentationFormat>
  <Paragraphs>72</Paragraphs>
  <Slides>11</Slides>
  <Notes>3</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Candara</vt:lpstr>
      <vt:lpstr>Comic Sans MS</vt:lpstr>
      <vt:lpstr>Office Theme</vt:lpstr>
      <vt:lpstr>PowerPoint Presentation</vt:lpstr>
      <vt:lpstr>School of Football  </vt:lpstr>
      <vt:lpstr>PowerPoint Presentation</vt:lpstr>
      <vt:lpstr>Aims – Person 1st, Player 2nd</vt:lpstr>
      <vt:lpstr>SOF Programme</vt:lpstr>
      <vt:lpstr>The Experiences of our Pupils</vt:lpstr>
      <vt:lpstr>Supported by our School</vt:lpstr>
      <vt:lpstr>PowerPoint Presentation</vt:lpstr>
      <vt:lpstr>PowerPoint Presentation</vt:lpstr>
      <vt:lpstr>Selection Process</vt:lpstr>
      <vt:lpstr>Application</vt:lpstr>
    </vt:vector>
  </TitlesOfParts>
  <Company>Scottish FA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Scottish FA Coaching Internship 2012/13</dc:title>
  <dc:creator>chrismit</dc:creator>
  <cp:lastModifiedBy>Rachel Watson</cp:lastModifiedBy>
  <cp:revision>45</cp:revision>
  <dcterms:created xsi:type="dcterms:W3CDTF">2013-01-31T16:53:18Z</dcterms:created>
  <dcterms:modified xsi:type="dcterms:W3CDTF">2020-05-19T19:17:11Z</dcterms:modified>
</cp:coreProperties>
</file>